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81" r:id="rId3"/>
    <p:sldId id="275" r:id="rId4"/>
    <p:sldId id="269" r:id="rId5"/>
    <p:sldId id="284" r:id="rId6"/>
    <p:sldId id="302" r:id="rId7"/>
    <p:sldId id="303" r:id="rId8"/>
    <p:sldId id="320" r:id="rId9"/>
    <p:sldId id="276" r:id="rId10"/>
    <p:sldId id="304" r:id="rId11"/>
    <p:sldId id="308" r:id="rId12"/>
    <p:sldId id="309" r:id="rId13"/>
    <p:sldId id="305" r:id="rId14"/>
    <p:sldId id="306" r:id="rId15"/>
    <p:sldId id="307" r:id="rId16"/>
    <p:sldId id="311" r:id="rId17"/>
    <p:sldId id="310" r:id="rId18"/>
    <p:sldId id="274" r:id="rId19"/>
    <p:sldId id="313" r:id="rId20"/>
    <p:sldId id="312" r:id="rId21"/>
    <p:sldId id="321" r:id="rId22"/>
    <p:sldId id="322" r:id="rId23"/>
    <p:sldId id="314" r:id="rId24"/>
    <p:sldId id="315" r:id="rId25"/>
    <p:sldId id="328" r:id="rId26"/>
    <p:sldId id="327" r:id="rId27"/>
    <p:sldId id="316" r:id="rId28"/>
    <p:sldId id="317" r:id="rId29"/>
    <p:sldId id="323" r:id="rId30"/>
    <p:sldId id="277" r:id="rId31"/>
    <p:sldId id="318" r:id="rId32"/>
    <p:sldId id="319" r:id="rId33"/>
    <p:sldId id="333" r:id="rId34"/>
    <p:sldId id="278" r:id="rId35"/>
    <p:sldId id="266" r:id="rId36"/>
    <p:sldId id="324" r:id="rId37"/>
    <p:sldId id="331" r:id="rId38"/>
    <p:sldId id="332" r:id="rId39"/>
    <p:sldId id="264" r:id="rId40"/>
    <p:sldId id="325" r:id="rId41"/>
    <p:sldId id="326" r:id="rId42"/>
    <p:sldId id="334" r:id="rId43"/>
    <p:sldId id="329" r:id="rId44"/>
    <p:sldId id="262" r:id="rId45"/>
    <p:sldId id="261" r:id="rId46"/>
    <p:sldId id="263" r:id="rId47"/>
    <p:sldId id="257" r:id="rId48"/>
    <p:sldId id="258" r:id="rId49"/>
    <p:sldId id="301" r:id="rId50"/>
    <p:sldId id="260" r:id="rId51"/>
    <p:sldId id="25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125" autoAdjust="0"/>
  </p:normalViewPr>
  <p:slideViewPr>
    <p:cSldViewPr snapToGrid="0" snapToObjects="1">
      <p:cViewPr>
        <p:scale>
          <a:sx n="85" d="100"/>
          <a:sy n="85" d="100"/>
        </p:scale>
        <p:origin x="-2320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-395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B6739-371B-0247-95C5-6FBF7B54EA7D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4EE87-A620-F64C-94DC-9D9EBEB0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1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everyone</a:t>
            </a:r>
          </a:p>
          <a:p>
            <a:endParaRPr lang="en-US" dirty="0" smtClean="0"/>
          </a:p>
          <a:p>
            <a:r>
              <a:rPr lang="en-US" dirty="0" smtClean="0"/>
              <a:t>Introduce yourself as Tech Lead for Landmark’s new Quest Central product</a:t>
            </a:r>
          </a:p>
          <a:p>
            <a:r>
              <a:rPr lang="en-US" dirty="0" smtClean="0"/>
              <a:t>Describe Quest Central in general terms – challenging</a:t>
            </a:r>
          </a:p>
          <a:p>
            <a:endParaRPr lang="en-US" dirty="0" smtClean="0"/>
          </a:p>
          <a:p>
            <a:r>
              <a:rPr lang="en-US" dirty="0" smtClean="0"/>
              <a:t>10 things are MY</a:t>
            </a:r>
            <a:r>
              <a:rPr lang="en-US" baseline="0" dirty="0" smtClean="0"/>
              <a:t> opinion</a:t>
            </a:r>
          </a:p>
          <a:p>
            <a:r>
              <a:rPr lang="en-US" baseline="0" dirty="0" smtClean="0"/>
              <a:t>Some technical, some soft skills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Feel free to ask questions, give YOUR opinion or heckle – this is a conversation.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71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Focused on the system</a:t>
            </a:r>
          </a:p>
          <a:p>
            <a:r>
              <a:rPr lang="en-US" dirty="0" smtClean="0"/>
              <a:t>No UX hints</a:t>
            </a:r>
          </a:p>
          <a:p>
            <a:r>
              <a:rPr lang="en-US" dirty="0" smtClean="0"/>
              <a:t>“Roles” aren’t human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46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Focuses</a:t>
            </a:r>
            <a:r>
              <a:rPr lang="en-US" baseline="0" dirty="0" smtClean="0"/>
              <a:t> on Haley’s workflow</a:t>
            </a:r>
          </a:p>
          <a:p>
            <a:r>
              <a:rPr lang="en-US" baseline="0" dirty="0" smtClean="0"/>
              <a:t>	- informs 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Describes requirements in human terms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Hints at UI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Story: “That’s not Haley!”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RandomUser.me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3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No-one</a:t>
            </a:r>
            <a:r>
              <a:rPr lang="en-US" baseline="0" dirty="0" smtClean="0"/>
              <a:t> wants </a:t>
            </a:r>
            <a:r>
              <a:rPr lang="en-US" baseline="0" dirty="0" err="1" smtClean="0"/>
              <a:t>winforms</a:t>
            </a:r>
            <a:r>
              <a:rPr lang="en-US" baseline="0" dirty="0" smtClean="0"/>
              <a:t> style UI – bootstrap,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UX is the differentiator – needs to be aligned with user’s workflow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War cry!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94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Prototypes</a:t>
            </a:r>
            <a:r>
              <a:rPr lang="en-US" baseline="0" dirty="0" smtClean="0"/>
              <a:t> / Wireframes / Sketches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	- are cheap</a:t>
            </a:r>
          </a:p>
          <a:p>
            <a:r>
              <a:rPr lang="en-US" baseline="0" dirty="0" smtClean="0"/>
              <a:t>	- fast to develop</a:t>
            </a:r>
          </a:p>
          <a:p>
            <a:r>
              <a:rPr lang="en-US" baseline="0" dirty="0" smtClean="0"/>
              <a:t>	- clear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use a real UX consultant </a:t>
            </a:r>
            <a:r>
              <a:rPr lang="en-US" baseline="0" dirty="0" err="1" smtClean="0"/>
              <a:t>tho</a:t>
            </a:r>
            <a:r>
              <a:rPr lang="en-US" baseline="0" dirty="0" smtClean="0"/>
              <a:t>’… </a:t>
            </a:r>
          </a:p>
          <a:p>
            <a:r>
              <a:rPr lang="en-US" baseline="0" dirty="0" smtClean="0"/>
              <a:t>	- fun to work with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Cut to heart of user’s workflow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Don’t need / WANT </a:t>
            </a:r>
            <a:r>
              <a:rPr lang="en-US" baseline="0" dirty="0" err="1" smtClean="0"/>
              <a:t>photoshops</a:t>
            </a:r>
            <a:r>
              <a:rPr lang="en-US" baseline="0" dirty="0" smtClean="0"/>
              <a:t> of every screen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(design agencies DO want them however)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Learn the tools</a:t>
            </a:r>
          </a:p>
          <a:p>
            <a:r>
              <a:rPr lang="en-US" baseline="0" dirty="0" smtClean="0"/>
              <a:t>	- you and BA are cheaper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CHANGE HAPPENS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Communicates understanding of requirements</a:t>
            </a:r>
          </a:p>
          <a:p>
            <a:r>
              <a:rPr lang="en-US" baseline="0" dirty="0" smtClean="0"/>
              <a:t>	- supports the acceptance criteria</a:t>
            </a:r>
          </a:p>
          <a:p>
            <a:r>
              <a:rPr lang="en-US" baseline="0" dirty="0" smtClean="0"/>
              <a:t>	- NOT a substitute </a:t>
            </a:r>
            <a:r>
              <a:rPr lang="en-US" baseline="0" dirty="0" err="1" smtClean="0"/>
              <a:t>tho</a:t>
            </a:r>
            <a:r>
              <a:rPr lang="en-US" baseline="0" dirty="0" smtClean="0"/>
              <a:t>’</a:t>
            </a:r>
          </a:p>
          <a:p>
            <a:r>
              <a:rPr lang="en-US" baseline="0" dirty="0" smtClean="0"/>
              <a:t>		-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04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time here.</a:t>
            </a:r>
          </a:p>
          <a:p>
            <a:endParaRPr lang="en-US" dirty="0" smtClean="0"/>
          </a:p>
          <a:p>
            <a:r>
              <a:rPr lang="en-US" dirty="0" smtClean="0"/>
              <a:t>Should be at 25</a:t>
            </a:r>
            <a:r>
              <a:rPr lang="en-US" baseline="0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5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 up: Who has a genuine</a:t>
            </a:r>
            <a:r>
              <a:rPr lang="en-US" baseline="0" dirty="0" smtClean="0"/>
              <a:t> Software Architect in your org / project / team?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Ask a victim: how much time do you spend with him/her per week on the architecture?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26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Is it </a:t>
            </a:r>
          </a:p>
          <a:p>
            <a:r>
              <a:rPr lang="en-US" baseline="0" dirty="0" smtClean="0"/>
              <a:t>	- by committee?</a:t>
            </a:r>
          </a:p>
          <a:p>
            <a:r>
              <a:rPr lang="en-US" baseline="0" dirty="0" smtClean="0"/>
              <a:t>	- by decree?</a:t>
            </a:r>
          </a:p>
          <a:p>
            <a:r>
              <a:rPr lang="en-US" baseline="0" dirty="0" smtClean="0"/>
              <a:t>	- by collaboration (between you and him/her)?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Tech Lead is responsible for implementing the architecture</a:t>
            </a:r>
          </a:p>
          <a:p>
            <a:r>
              <a:rPr lang="en-US" baseline="0" dirty="0" smtClean="0"/>
              <a:t>	- pragmatism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ivory tower</a:t>
            </a:r>
          </a:p>
          <a:p>
            <a:r>
              <a:rPr lang="en-US" baseline="0" dirty="0" smtClean="0"/>
              <a:t>	- big bang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evolutionary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Plenty of tools in the arsenal for SOLID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code. (SOLID principle)</a:t>
            </a:r>
          </a:p>
          <a:p>
            <a:endParaRPr lang="en-US" dirty="0" smtClean="0"/>
          </a:p>
          <a:p>
            <a:r>
              <a:rPr lang="en-US" dirty="0" smtClean="0"/>
              <a:t>Don’t compromise too much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19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Favorite</a:t>
            </a:r>
            <a:r>
              <a:rPr lang="en-US" baseline="0" dirty="0" smtClean="0"/>
              <a:t> tool</a:t>
            </a:r>
          </a:p>
          <a:p>
            <a:endParaRPr lang="en-US" baseline="0" dirty="0" smtClean="0"/>
          </a:p>
          <a:p>
            <a:r>
              <a:rPr lang="en-US" baseline="0" dirty="0" smtClean="0"/>
              <a:t>	PACKAGED COMPONENTISED LIBRARIES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Yes, </a:t>
            </a:r>
            <a:r>
              <a:rPr lang="en-US" baseline="0" dirty="0" err="1" smtClean="0"/>
              <a:t>NuGet</a:t>
            </a:r>
            <a:r>
              <a:rPr lang="en-US" baseline="0" dirty="0" smtClean="0"/>
              <a:t> all the things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Hands up: Who’s using </a:t>
            </a:r>
            <a:r>
              <a:rPr lang="en-US" baseline="0" dirty="0" err="1" smtClean="0"/>
              <a:t>NuGetted</a:t>
            </a:r>
            <a:r>
              <a:rPr lang="en-US" baseline="0" dirty="0" smtClean="0"/>
              <a:t> libraries internally?</a:t>
            </a:r>
          </a:p>
          <a:p>
            <a:r>
              <a:rPr lang="en-US" baseline="0" dirty="0" smtClean="0"/>
              <a:t>	- How’s it working?</a:t>
            </a:r>
          </a:p>
          <a:p>
            <a:r>
              <a:rPr lang="en-US" baseline="0" dirty="0" smtClean="0"/>
              <a:t>	- What sort of things are </a:t>
            </a:r>
            <a:r>
              <a:rPr lang="en-US" baseline="0" dirty="0" err="1" smtClean="0"/>
              <a:t>NuGetted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75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Landmark</a:t>
            </a:r>
          </a:p>
          <a:p>
            <a:endParaRPr lang="en-US" dirty="0" smtClean="0"/>
          </a:p>
          <a:p>
            <a:r>
              <a:rPr lang="en-US" dirty="0" smtClean="0"/>
              <a:t>	- Common code</a:t>
            </a:r>
          </a:p>
          <a:p>
            <a:r>
              <a:rPr lang="en-US" dirty="0" smtClean="0"/>
              <a:t>		- Logging</a:t>
            </a:r>
          </a:p>
          <a:p>
            <a:r>
              <a:rPr lang="en-US" dirty="0" smtClean="0"/>
              <a:t>		- Email / SMS sending</a:t>
            </a:r>
          </a:p>
          <a:p>
            <a:r>
              <a:rPr lang="en-US" dirty="0" smtClean="0"/>
              <a:t>		- Diagnostics</a:t>
            </a:r>
          </a:p>
          <a:p>
            <a:r>
              <a:rPr lang="en-US" dirty="0" smtClean="0"/>
              <a:t>		- Validation</a:t>
            </a:r>
          </a:p>
          <a:p>
            <a:endParaRPr lang="en-US" dirty="0" smtClean="0"/>
          </a:p>
          <a:p>
            <a:r>
              <a:rPr lang="en-US" dirty="0" smtClean="0"/>
              <a:t>	- APIs / Services</a:t>
            </a:r>
          </a:p>
          <a:p>
            <a:r>
              <a:rPr lang="en-US" dirty="0" smtClean="0"/>
              <a:t>		- create </a:t>
            </a:r>
            <a:r>
              <a:rPr lang="en-US" dirty="0" err="1" smtClean="0"/>
              <a:t>.Net</a:t>
            </a:r>
            <a:r>
              <a:rPr lang="en-US" dirty="0" smtClean="0"/>
              <a:t> client package for deployed services</a:t>
            </a:r>
          </a:p>
          <a:p>
            <a:r>
              <a:rPr lang="en-US" dirty="0" smtClean="0"/>
              <a:t>			 - testability – </a:t>
            </a:r>
            <a:r>
              <a:rPr lang="en-US" dirty="0" err="1" smtClean="0"/>
              <a:t>mockability</a:t>
            </a:r>
            <a:r>
              <a:rPr lang="en-US" dirty="0" smtClean="0"/>
              <a:t> – strongly typed APIs</a:t>
            </a:r>
          </a:p>
          <a:p>
            <a:endParaRPr lang="en-US" dirty="0" smtClean="0"/>
          </a:p>
          <a:p>
            <a:r>
              <a:rPr lang="en-US" dirty="0" smtClean="0"/>
              <a:t>	- DALs</a:t>
            </a:r>
          </a:p>
          <a:p>
            <a:r>
              <a:rPr lang="en-US" dirty="0" smtClean="0"/>
              <a:t>		- re-use for tools / admin interfaces,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Get it right = win</a:t>
            </a:r>
          </a:p>
          <a:p>
            <a:endParaRPr lang="en-US" dirty="0" smtClean="0"/>
          </a:p>
          <a:p>
            <a:r>
              <a:rPr lang="en-US" dirty="0" smtClean="0"/>
              <a:t>Story: How QM product reduced build time from 48 minutes to 6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1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Story: How I found a test harness</a:t>
            </a:r>
            <a:r>
              <a:rPr lang="en-US" baseline="0" dirty="0" smtClean="0"/>
              <a:t> spinning up a local instance of a real service – from an entirely different solution</a:t>
            </a:r>
          </a:p>
          <a:p>
            <a:r>
              <a:rPr lang="en-US" baseline="0" dirty="0" smtClean="0"/>
              <a:t>		- GOING to be fixed with a client package.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5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4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I hear the groans?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31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often was this you, looking at some debt-ridden code.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 it better</a:t>
            </a:r>
          </a:p>
          <a:p>
            <a:r>
              <a:rPr lang="en-US" baseline="0" dirty="0" smtClean="0"/>
              <a:t>	– a little at a time</a:t>
            </a:r>
          </a:p>
          <a:p>
            <a:r>
              <a:rPr lang="en-US" baseline="0" dirty="0" smtClean="0"/>
              <a:t>	- diagnostics / health / metrics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FOCUS on the worst bits first.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Story: Logging in Quest Central</a:t>
            </a:r>
          </a:p>
          <a:p>
            <a:r>
              <a:rPr lang="en-US" baseline="0" dirty="0" smtClean="0"/>
              <a:t>	- applied to a component – provided info for a bug fix within 20 minutes.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51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Persuading PMs that it’s required is the hard part.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Don’t get disheartened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On-board architect helps!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debt as you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51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going to have to embrace</a:t>
            </a:r>
            <a:r>
              <a:rPr lang="en-US" baseline="0" dirty="0" smtClean="0"/>
              <a:t> change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essential tools are…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2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know what a POC is, but what’s an MDD?</a:t>
            </a:r>
          </a:p>
          <a:p>
            <a:endParaRPr lang="en-US" dirty="0" smtClean="0"/>
          </a:p>
          <a:p>
            <a:r>
              <a:rPr lang="en-US" dirty="0" smtClean="0"/>
              <a:t>Mini – scope limited</a:t>
            </a:r>
          </a:p>
          <a:p>
            <a:r>
              <a:rPr lang="en-US" dirty="0" smtClean="0"/>
              <a:t>Design – does</a:t>
            </a:r>
            <a:r>
              <a:rPr lang="en-US" baseline="0" dirty="0" smtClean="0"/>
              <a:t> what it says on the tin</a:t>
            </a:r>
            <a:endParaRPr lang="en-US" dirty="0" smtClean="0"/>
          </a:p>
          <a:p>
            <a:r>
              <a:rPr lang="en-US" dirty="0" smtClean="0"/>
              <a:t>Document – live document – should change over time</a:t>
            </a:r>
          </a:p>
          <a:p>
            <a:r>
              <a:rPr lang="en-US" dirty="0" smtClean="0"/>
              <a:t>Shared and reviewed by the team.</a:t>
            </a:r>
          </a:p>
          <a:p>
            <a:endParaRPr lang="en-US" dirty="0" smtClean="0"/>
          </a:p>
          <a:p>
            <a:r>
              <a:rPr lang="en-US" dirty="0" smtClean="0"/>
              <a:t>NOT</a:t>
            </a:r>
            <a:r>
              <a:rPr lang="en-US" baseline="0" dirty="0" smtClean="0"/>
              <a:t> written by the Tech Lead – give others a chance!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AT LANDMARK</a:t>
            </a:r>
          </a:p>
          <a:p>
            <a:endParaRPr lang="en-US" dirty="0" smtClean="0"/>
          </a:p>
          <a:p>
            <a:r>
              <a:rPr lang="en-US" dirty="0" smtClean="0"/>
              <a:t>Used</a:t>
            </a:r>
            <a:r>
              <a:rPr lang="en-US" baseline="0" dirty="0" smtClean="0"/>
              <a:t> to help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focus on what’s being implemented</a:t>
            </a:r>
          </a:p>
          <a:p>
            <a:r>
              <a:rPr lang="en-US" baseline="0" dirty="0" smtClean="0"/>
              <a:t>Exposes complexity / interactions</a:t>
            </a:r>
          </a:p>
          <a:p>
            <a:r>
              <a:rPr lang="en-US" baseline="0" dirty="0" smtClean="0"/>
              <a:t>Should take an hour to write – NO MORE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Simple template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PoC</a:t>
            </a:r>
            <a:r>
              <a:rPr lang="en-US" baseline="0" dirty="0" smtClean="0"/>
              <a:t> – when implementation issues are unknown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just “Hello World” – address real issue.</a:t>
            </a:r>
          </a:p>
          <a:p>
            <a:r>
              <a:rPr lang="en-US" baseline="0" dirty="0" smtClean="0"/>
              <a:t>Provides a template for a REAL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72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</a:t>
            </a:r>
            <a:r>
              <a:rPr lang="en-US" baseline="0" dirty="0" smtClean="0"/>
              <a:t> “does” planning… As a tech lead do you drive it for your team?</a:t>
            </a:r>
          </a:p>
          <a:p>
            <a:endParaRPr lang="en-US" baseline="0" dirty="0" smtClean="0"/>
          </a:p>
          <a:p>
            <a:r>
              <a:rPr lang="en-US" dirty="0" smtClean="0"/>
              <a:t>Story: Sprint planning where new stories</a:t>
            </a:r>
            <a:r>
              <a:rPr lang="en-US" baseline="0" dirty="0" smtClean="0"/>
              <a:t> appeared from considering user’s workflow &amp; interactions.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 strong – push back – backlog stories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44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</a:t>
            </a:r>
            <a:r>
              <a:rPr lang="en-US" baseline="0" dirty="0" smtClean="0"/>
              <a:t> up: Who can </a:t>
            </a:r>
            <a:r>
              <a:rPr lang="en-US" baseline="0" dirty="0" err="1" smtClean="0"/>
              <a:t>sympathise</a:t>
            </a:r>
            <a:r>
              <a:rPr lang="en-US" baseline="0" dirty="0" smtClean="0"/>
              <a:t> with this? Who had this in the last week?</a:t>
            </a:r>
          </a:p>
          <a:p>
            <a:endParaRPr lang="en-US" baseline="0" dirty="0" smtClean="0"/>
          </a:p>
          <a:p>
            <a:r>
              <a:rPr lang="en-US" dirty="0" smtClean="0"/>
              <a:t>Story:</a:t>
            </a:r>
            <a:r>
              <a:rPr lang="en-US" baseline="0" dirty="0" smtClean="0"/>
              <a:t> Customer feedback changing workflow.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change be catered for?</a:t>
            </a:r>
          </a:p>
          <a:p>
            <a:r>
              <a:rPr lang="en-US" dirty="0" smtClean="0"/>
              <a:t>	PBIs / </a:t>
            </a:r>
            <a:r>
              <a:rPr lang="en-US" dirty="0" err="1" smtClean="0"/>
              <a:t>Balsamiq</a:t>
            </a:r>
            <a:r>
              <a:rPr lang="en-US" dirty="0" smtClean="0"/>
              <a:t> on the fly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38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38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Ask: How do you lot keep up to date with</a:t>
            </a:r>
            <a:r>
              <a:rPr lang="en-US" baseline="0" dirty="0" smtClean="0"/>
              <a:t> the state of the art?</a:t>
            </a:r>
          </a:p>
          <a:p>
            <a:r>
              <a:rPr lang="en-US" baseline="0" dirty="0" smtClean="0"/>
              <a:t>	Do you take time each day?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MUST.</a:t>
            </a:r>
          </a:p>
          <a:p>
            <a:r>
              <a:rPr lang="en-US" baseline="0" dirty="0" smtClean="0"/>
              <a:t>	Can’t support your team if you’re behind the curve.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</a:t>
            </a:r>
            <a:r>
              <a:rPr lang="en-US" baseline="0" dirty="0" err="1" smtClean="0"/>
              <a:t>faves</a:t>
            </a:r>
            <a:r>
              <a:rPr lang="en-U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71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Share the love</a:t>
            </a:r>
          </a:p>
          <a:p>
            <a:r>
              <a:rPr lang="en-US" dirty="0" smtClean="0"/>
              <a:t>	Pairing</a:t>
            </a:r>
          </a:p>
          <a:p>
            <a:r>
              <a:rPr lang="en-US" dirty="0" smtClean="0"/>
              <a:t>	one-on-ones</a:t>
            </a:r>
          </a:p>
          <a:p>
            <a:r>
              <a:rPr lang="en-US" dirty="0" smtClean="0"/>
              <a:t>	team show-n-tells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Techtalks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75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Kua</a:t>
            </a:r>
            <a:r>
              <a:rPr lang="en-US" baseline="0" dirty="0" smtClean="0"/>
              <a:t> yesterday – top 5 mistakes - </a:t>
            </a:r>
            <a:r>
              <a:rPr lang="en-US" dirty="0" smtClean="0"/>
              <a:t>You’re a tech lead – write code / don’t write code!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dirty="0" smtClean="0"/>
              <a:t>Start with something controversial</a:t>
            </a:r>
            <a:r>
              <a:rPr lang="en-US" baseline="0" dirty="0" smtClean="0"/>
              <a:t> – definitely marmite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Hands up: Who has / uses project or company-wide coding standards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Ask victim: Who defines / maintains them? Are they enforced?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5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more thing…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83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5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My opinion – they ARE a good thing – consistency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be brought in early on a project</a:t>
            </a:r>
          </a:p>
          <a:p>
            <a:r>
              <a:rPr lang="en-US" baseline="0" dirty="0" smtClean="0"/>
              <a:t>	File -&gt; New Project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Landmark</a:t>
            </a:r>
          </a:p>
          <a:p>
            <a:r>
              <a:rPr lang="en-US" baseline="0" dirty="0" smtClean="0"/>
              <a:t>	- Implemented as a </a:t>
            </a:r>
            <a:r>
              <a:rPr lang="en-US" baseline="0" dirty="0" err="1" smtClean="0"/>
              <a:t>Nuget</a:t>
            </a:r>
            <a:r>
              <a:rPr lang="en-US" baseline="0" dirty="0" smtClean="0"/>
              <a:t> package</a:t>
            </a:r>
          </a:p>
          <a:p>
            <a:r>
              <a:rPr lang="en-US" baseline="0" dirty="0" smtClean="0"/>
              <a:t>	- Enforced on CI builds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“Don</a:t>
            </a:r>
            <a:r>
              <a:rPr lang="fr-FR" baseline="0" dirty="0" smtClean="0"/>
              <a:t>’</a:t>
            </a:r>
            <a:r>
              <a:rPr lang="en-US" baseline="0" dirty="0" smtClean="0"/>
              <a:t>t like it!”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	- Tough</a:t>
            </a:r>
          </a:p>
          <a:p>
            <a:r>
              <a:rPr lang="en-US" baseline="0" dirty="0" smtClean="0"/>
              <a:t>	- Breaks 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Documented in a “Developer Handbook”</a:t>
            </a:r>
          </a:p>
          <a:p>
            <a:r>
              <a:rPr lang="en-US" baseline="0" dirty="0" smtClean="0"/>
              <a:t>	- Mostly cut &amp; paste</a:t>
            </a:r>
          </a:p>
          <a:p>
            <a:r>
              <a:rPr lang="en-US" baseline="0" dirty="0" smtClean="0"/>
              <a:t>	- also covers…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2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excuse these days to not have process automation</a:t>
            </a:r>
          </a:p>
          <a:p>
            <a:endParaRPr lang="en-US" dirty="0" smtClean="0"/>
          </a:p>
          <a:p>
            <a:r>
              <a:rPr lang="en-US" dirty="0" smtClean="0"/>
              <a:t>Hands up: Anyone had to live without CI? Any still?</a:t>
            </a:r>
          </a:p>
          <a:p>
            <a:endParaRPr lang="en-US" dirty="0" smtClean="0"/>
          </a:p>
          <a:p>
            <a:r>
              <a:rPr lang="en-US" dirty="0" smtClean="0"/>
              <a:t>Ask victim: How do you sleep at night?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 smtClean="0"/>
          </a:p>
          <a:p>
            <a:r>
              <a:rPr lang="en-US" dirty="0" smtClean="0"/>
              <a:t>Even if not end-to-end CD, benefits</a:t>
            </a:r>
          </a:p>
          <a:p>
            <a:r>
              <a:rPr lang="en-US" dirty="0" smtClean="0"/>
              <a:t>	-</a:t>
            </a:r>
            <a:r>
              <a:rPr lang="en-US" baseline="0" dirty="0" smtClean="0"/>
              <a:t> Repeatability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Tracability</a:t>
            </a:r>
            <a:endParaRPr lang="en-US" baseline="0" dirty="0" smtClean="0"/>
          </a:p>
          <a:p>
            <a:r>
              <a:rPr lang="en-US" baseline="0" dirty="0" smtClean="0"/>
              <a:t>	- Testing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Automate all the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87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Landmark</a:t>
            </a:r>
          </a:p>
          <a:p>
            <a:endParaRPr lang="en-US" dirty="0" smtClean="0"/>
          </a:p>
          <a:p>
            <a:r>
              <a:rPr lang="en-US" dirty="0" smtClean="0"/>
              <a:t>	- source / work items in VSO</a:t>
            </a:r>
          </a:p>
          <a:p>
            <a:r>
              <a:rPr lang="en-US" dirty="0" smtClean="0"/>
              <a:t>	- on-</a:t>
            </a:r>
            <a:r>
              <a:rPr lang="en-US" dirty="0" err="1" smtClean="0"/>
              <a:t>prem</a:t>
            </a:r>
            <a:r>
              <a:rPr lang="en-US" dirty="0" smtClean="0"/>
              <a:t> build server</a:t>
            </a:r>
          </a:p>
          <a:p>
            <a:r>
              <a:rPr lang="en-US" dirty="0" smtClean="0"/>
              <a:t>	- automated release management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OctopusDeploy</a:t>
            </a:r>
            <a:endParaRPr lang="en-US" baseline="0" dirty="0" smtClean="0"/>
          </a:p>
          <a:p>
            <a:r>
              <a:rPr lang="en-US" baseline="0" dirty="0" smtClean="0"/>
              <a:t>		- not DB yet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Hands up: Who’s loving </a:t>
            </a:r>
            <a:r>
              <a:rPr lang="en-US" baseline="0" dirty="0" err="1" smtClean="0"/>
              <a:t>OctopusDeploy</a:t>
            </a:r>
            <a:r>
              <a:rPr lang="en-US" baseline="0" dirty="0" smtClean="0"/>
              <a:t>? Or other release management app?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be strong about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	- Developer that deployed from his desktop in a rush – loads of come-back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Get it in early.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just a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-ops responsibility – it’s YOURS –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benefit after all!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0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“What</a:t>
            </a:r>
            <a:r>
              <a:rPr lang="en-US" baseline="0" dirty="0" smtClean="0"/>
              <a:t> the heck? Business analysis?”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involved / working CLOSELY with BAs =&gt; Not in a position to lead development of product.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	- conflicts between requirements and implementation</a:t>
            </a:r>
          </a:p>
          <a:p>
            <a:r>
              <a:rPr lang="en-US" baseline="0" dirty="0" smtClean="0"/>
              <a:t>	- pragmatism in both</a:t>
            </a:r>
          </a:p>
          <a:p>
            <a:r>
              <a:rPr lang="en-US" baseline="0" dirty="0" smtClean="0"/>
              <a:t>	- clarity and understanding</a:t>
            </a:r>
          </a:p>
          <a:p>
            <a:r>
              <a:rPr lang="en-US" baseline="0" dirty="0" smtClean="0"/>
              <a:t>	- user experience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system functionality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Story:		650 item requirements catalog</a:t>
            </a:r>
          </a:p>
          <a:p>
            <a:r>
              <a:rPr lang="en-US" baseline="0" dirty="0" smtClean="0"/>
              <a:t>		- No UX hints</a:t>
            </a:r>
          </a:p>
          <a:p>
            <a:r>
              <a:rPr lang="en-US" baseline="0" dirty="0" smtClean="0"/>
              <a:t>		- from “audit when a is set to ‘NNN’</a:t>
            </a:r>
          </a:p>
          <a:p>
            <a:r>
              <a:rPr lang="en-US" baseline="0" dirty="0" smtClean="0"/>
              <a:t>		- User Admin 1 liner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1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Persona based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4EE87-A620-F64C-94DC-9D9EBEB0F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96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561699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8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7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0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4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5946"/>
            <a:ext cx="8229600" cy="577021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6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5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6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50267-9E80-9A42-8590-31B74BA9E856}" type="datetimeFigureOut">
              <a:rPr lang="en-US" smtClean="0"/>
              <a:t>21/10/14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055A8-6F8E-0340-BF94-CFF4A116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8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0511"/>
            <a:ext cx="7772400" cy="3119940"/>
          </a:xfrm>
        </p:spPr>
        <p:txBody>
          <a:bodyPr>
            <a:normAutofit/>
          </a:bodyPr>
          <a:lstStyle/>
          <a:p>
            <a:r>
              <a:rPr lang="en-US" dirty="0" smtClean="0"/>
              <a:t>So you want to be a </a:t>
            </a:r>
            <a:br>
              <a:rPr lang="en-US" dirty="0" smtClean="0"/>
            </a:br>
            <a:r>
              <a:rPr lang="en-US" sz="6600" dirty="0" smtClean="0">
                <a:latin typeface="Braggadocio"/>
                <a:cs typeface="Braggadocio"/>
              </a:rPr>
              <a:t>Tech Lead</a:t>
            </a:r>
            <a:r>
              <a:rPr lang="en-US" sz="5300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US" sz="4500" dirty="0" smtClean="0"/>
              <a:t>10 things you need to do.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Joel Hammond-Turner</a:t>
            </a:r>
            <a:br>
              <a:rPr lang="en-US" dirty="0" smtClean="0"/>
            </a:br>
            <a:r>
              <a:rPr lang="en-US" sz="1700" dirty="0" smtClean="0"/>
              <a:t>e: </a:t>
            </a:r>
            <a:r>
              <a:rPr lang="en-US" sz="1700" dirty="0" err="1" smtClean="0"/>
              <a:t>joel@hammond-turner.org.uk</a:t>
            </a: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dirty="0" smtClean="0"/>
              <a:t>w: </a:t>
            </a:r>
            <a:r>
              <a:rPr lang="en-US" sz="1700" dirty="0" err="1" smtClean="0"/>
              <a:t>www.hammond-turner.org.uk</a:t>
            </a: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dirty="0" smtClean="0"/>
              <a:t>t: @</a:t>
            </a:r>
            <a:r>
              <a:rPr lang="en-US" sz="1700" dirty="0" err="1" smtClean="0"/>
              <a:t>Rammesses</a:t>
            </a:r>
            <a:r>
              <a:rPr lang="en-US" sz="1700" dirty="0" smtClean="0"/>
              <a:t/>
            </a:r>
            <a:br>
              <a:rPr lang="en-US" sz="1700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9" y="5923663"/>
            <a:ext cx="3333376" cy="63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2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863" y="2177668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#3</a:t>
            </a:r>
            <a:endParaRPr lang="en-GB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52568" y="3200669"/>
            <a:ext cx="403888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Personas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9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43593" y="376840"/>
            <a:ext cx="8295214" cy="5889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 traditional “User Story”</a:t>
            </a:r>
            <a:br>
              <a:rPr lang="en-US" b="1" u="sng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“As a </a:t>
            </a:r>
            <a:r>
              <a:rPr lang="en-US" b="1" dirty="0" smtClean="0"/>
              <a:t>Booking Agent</a:t>
            </a:r>
          </a:p>
          <a:p>
            <a:pPr marL="0" indent="0">
              <a:buNone/>
            </a:pPr>
            <a:r>
              <a:rPr lang="en-US" dirty="0" smtClean="0"/>
              <a:t>I want to be able to </a:t>
            </a:r>
            <a:r>
              <a:rPr lang="en-US" b="1" dirty="0" smtClean="0"/>
              <a:t>confirm a key-pickup appointment</a:t>
            </a:r>
          </a:p>
          <a:p>
            <a:pPr marL="0" indent="0">
              <a:buNone/>
            </a:pPr>
            <a:r>
              <a:rPr lang="en-US" dirty="0" smtClean="0"/>
              <a:t>So that </a:t>
            </a:r>
            <a:r>
              <a:rPr lang="en-US" b="1" dirty="0" smtClean="0"/>
              <a:t>the</a:t>
            </a:r>
            <a:r>
              <a:rPr lang="en-US" dirty="0" smtClean="0"/>
              <a:t> </a:t>
            </a:r>
            <a:r>
              <a:rPr lang="en-US" b="1" dirty="0" smtClean="0"/>
              <a:t>Scheduling System can plan the working day correctly</a:t>
            </a:r>
            <a:r>
              <a:rPr lang="en-US" dirty="0" smtClean="0"/>
              <a:t> for the surveyors.”</a:t>
            </a:r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#3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874951" y="1402792"/>
            <a:ext cx="21117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Personas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64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21076" y="388789"/>
            <a:ext cx="8389001" cy="59783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How Haley books a survey</a:t>
            </a:r>
          </a:p>
          <a:p>
            <a:pPr marL="0" indent="0">
              <a:buNone/>
            </a:pPr>
            <a:r>
              <a:rPr lang="en-US" b="1" dirty="0" smtClean="0"/>
              <a:t>Haley</a:t>
            </a:r>
            <a:r>
              <a:rPr lang="en-US" dirty="0" smtClean="0"/>
              <a:t> calls </a:t>
            </a:r>
            <a:r>
              <a:rPr lang="en-US" b="1" dirty="0" smtClean="0"/>
              <a:t>Tom</a:t>
            </a:r>
            <a:r>
              <a:rPr lang="en-US" dirty="0" smtClean="0"/>
              <a:t> at </a:t>
            </a:r>
            <a:r>
              <a:rPr lang="en-US" b="1" dirty="0" smtClean="0"/>
              <a:t>Friends Estate Agents</a:t>
            </a:r>
            <a:r>
              <a:rPr lang="en-US" dirty="0" smtClean="0"/>
              <a:t> on </a:t>
            </a:r>
            <a:r>
              <a:rPr lang="en-US" b="1" dirty="0" smtClean="0"/>
              <a:t>The High Street</a:t>
            </a:r>
            <a:r>
              <a:rPr lang="en-US" dirty="0" smtClean="0"/>
              <a:t> to check their opening times to pick up the keys for </a:t>
            </a:r>
            <a:r>
              <a:rPr lang="en-US" b="1" dirty="0" smtClean="0"/>
              <a:t>Flat 1, 26 Lower Back Street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She then picks the </a:t>
            </a:r>
            <a:r>
              <a:rPr lang="en-US" b="1" dirty="0" smtClean="0"/>
              <a:t>suggested afternoon slot </a:t>
            </a:r>
            <a:r>
              <a:rPr lang="en-US" dirty="0" smtClean="0"/>
              <a:t>and saves the </a:t>
            </a:r>
            <a:r>
              <a:rPr lang="en-US" b="1" dirty="0" smtClean="0"/>
              <a:t>provisional appointment </a:t>
            </a:r>
            <a:r>
              <a:rPr lang="en-US" dirty="0" smtClean="0"/>
              <a:t>for </a:t>
            </a:r>
            <a:r>
              <a:rPr lang="en-US" dirty="0"/>
              <a:t>the mortgage valuation </a:t>
            </a:r>
            <a:r>
              <a:rPr lang="en-US" dirty="0" smtClean="0"/>
              <a:t>survey that will be given to one of the </a:t>
            </a:r>
            <a:r>
              <a:rPr lang="en-US" b="1" dirty="0" smtClean="0"/>
              <a:t>Staff Surveyors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#3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874951" y="1402792"/>
            <a:ext cx="21117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Personas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17731">
            <a:off x="502243" y="552210"/>
            <a:ext cx="1820118" cy="1820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4153">
            <a:off x="237799" y="582225"/>
            <a:ext cx="1905000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933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err="1" smtClean="0"/>
              <a:t>Humanises</a:t>
            </a:r>
            <a:r>
              <a:rPr lang="en-US" dirty="0" smtClean="0"/>
              <a:t> requirements</a:t>
            </a:r>
          </a:p>
          <a:p>
            <a:pPr lvl="1"/>
            <a:r>
              <a:rPr lang="en-US" dirty="0" smtClean="0"/>
              <a:t>Describe the user’s working</a:t>
            </a:r>
            <a:br>
              <a:rPr lang="en-US" dirty="0" smtClean="0"/>
            </a:br>
            <a:r>
              <a:rPr lang="en-US" dirty="0" smtClean="0"/>
              <a:t>process, NOT the system’s</a:t>
            </a:r>
            <a:br>
              <a:rPr lang="en-US" dirty="0" smtClean="0"/>
            </a:br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Use a photo</a:t>
            </a:r>
          </a:p>
          <a:p>
            <a:pPr lvl="2"/>
            <a:r>
              <a:rPr lang="en-US" dirty="0" smtClean="0"/>
              <a:t>People are hard-wired to </a:t>
            </a:r>
            <a:r>
              <a:rPr lang="en-US" dirty="0" err="1" smtClean="0"/>
              <a:t>recognise</a:t>
            </a:r>
            <a:r>
              <a:rPr lang="en-US" dirty="0" smtClean="0"/>
              <a:t> / remember faces</a:t>
            </a:r>
          </a:p>
          <a:p>
            <a:endParaRPr lang="en-US" dirty="0"/>
          </a:p>
          <a:p>
            <a:r>
              <a:rPr lang="en-US" dirty="0" smtClean="0"/>
              <a:t>Focuses on the UX</a:t>
            </a:r>
          </a:p>
          <a:p>
            <a:pPr lvl="1"/>
            <a:r>
              <a:rPr lang="en-US" dirty="0" smtClean="0"/>
              <a:t>Your product WILL be better</a:t>
            </a:r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#3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874951" y="1402792"/>
            <a:ext cx="21117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Personas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614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863" y="2177668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#4</a:t>
            </a:r>
            <a:endParaRPr lang="en-GB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2161" y="3200669"/>
            <a:ext cx="39397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Sketches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02680"/>
            <a:ext cx="7620000" cy="386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#4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190696" y="1569907"/>
            <a:ext cx="20621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Sketches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2807113" y="2034129"/>
            <a:ext cx="4143832" cy="1320212"/>
          </a:xfrm>
          <a:prstGeom prst="wedgeEllipseCallout">
            <a:avLst>
              <a:gd name="adj1" fmla="val 35252"/>
              <a:gd name="adj2" fmla="val 688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17715" y="2241367"/>
            <a:ext cx="3749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ill Sans MT"/>
                <a:cs typeface="Gill Sans MT"/>
              </a:rPr>
              <a:t>To the whiteboard, </a:t>
            </a:r>
          </a:p>
          <a:p>
            <a:pPr algn="ctr"/>
            <a:r>
              <a:rPr lang="en-GB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ill Sans MT"/>
                <a:cs typeface="Gill Sans MT"/>
              </a:rPr>
              <a:t>Robin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ill Sans MT"/>
                <a:cs typeface="Gill Sans MT"/>
              </a:rPr>
              <a:t>!</a:t>
            </a:r>
            <a:endParaRPr lang="en-GB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7614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#4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190696" y="1569907"/>
            <a:ext cx="20621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Sketches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2" name="Picture 1" descr="IMG_13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5" y="501346"/>
            <a:ext cx="5497261" cy="4122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49" y="2628640"/>
            <a:ext cx="5144790" cy="399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4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Sketches</a:t>
            </a:r>
          </a:p>
          <a:p>
            <a:pPr lvl="1"/>
            <a:r>
              <a:rPr lang="en-US" dirty="0" smtClean="0"/>
              <a:t>Fast, cheap, expressive</a:t>
            </a:r>
          </a:p>
          <a:p>
            <a:pPr lvl="1"/>
            <a:r>
              <a:rPr lang="en-US" dirty="0" smtClean="0"/>
              <a:t>Whiteboard / Index cards</a:t>
            </a:r>
          </a:p>
          <a:p>
            <a:pPr lvl="1"/>
            <a:r>
              <a:rPr lang="en-US" dirty="0" err="1" smtClean="0"/>
              <a:t>Balsamiq</a:t>
            </a:r>
            <a:r>
              <a:rPr lang="en-US" dirty="0" smtClean="0"/>
              <a:t> / Prototyping on Paper (iPhone)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Improves  </a:t>
            </a:r>
            <a:r>
              <a:rPr lang="en-US" dirty="0" err="1" smtClean="0"/>
              <a:t>Dev’s</a:t>
            </a:r>
            <a:r>
              <a:rPr lang="en-US" dirty="0" smtClean="0"/>
              <a:t> understanding of BA’s intent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Focuses on the UX</a:t>
            </a:r>
          </a:p>
          <a:p>
            <a:pPr lvl="1"/>
            <a:r>
              <a:rPr lang="en-US" dirty="0" smtClean="0"/>
              <a:t>Your product will be better!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#4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6190696" y="1569907"/>
            <a:ext cx="20621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Sketches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189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 smtClean="0"/>
              <a:t>An Architect?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3918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</a:t>
            </a:r>
            <a:r>
              <a:rPr lang="en-US" sz="3200" dirty="0" smtClean="0">
                <a:latin typeface="Braggadocio"/>
                <a:cs typeface="Braggadocio"/>
              </a:rPr>
              <a:t>Tech Lead</a:t>
            </a:r>
            <a:r>
              <a:rPr lang="en-US" sz="3200" dirty="0" smtClean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52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0" y="760070"/>
            <a:ext cx="3798778" cy="531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547194" y="624590"/>
            <a:ext cx="45968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Which does </a:t>
            </a:r>
            <a:r>
              <a:rPr lang="en-US" sz="4400" b="1" i="1" u="sng" dirty="0" smtClean="0"/>
              <a:t>your</a:t>
            </a:r>
            <a:r>
              <a:rPr lang="en-US" sz="4400" dirty="0" smtClean="0"/>
              <a:t> code / architecture </a:t>
            </a:r>
          </a:p>
          <a:p>
            <a:r>
              <a:rPr lang="en-US" sz="4400" dirty="0" smtClean="0"/>
              <a:t>feel like?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286" y="2948458"/>
            <a:ext cx="3619887" cy="3129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2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5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First…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the heck is a </a:t>
            </a:r>
            <a:br>
              <a:rPr lang="en-US" dirty="0" smtClean="0"/>
            </a:br>
            <a:r>
              <a:rPr lang="en-US" sz="6600" dirty="0" smtClean="0">
                <a:latin typeface="Braggadocio"/>
                <a:cs typeface="Braggadocio"/>
              </a:rPr>
              <a:t>Tech Lead</a:t>
            </a:r>
            <a:r>
              <a:rPr lang="en-US" sz="5300" dirty="0" smtClean="0"/>
              <a:t/>
            </a:r>
            <a:br>
              <a:rPr lang="en-US" sz="5300" dirty="0" smtClean="0"/>
            </a:br>
            <a:r>
              <a:rPr lang="en-US" sz="5300" dirty="0" smtClean="0"/>
              <a:t>anyway?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863" y="2177668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#5</a:t>
            </a:r>
            <a:endParaRPr lang="en-GB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2718" y="3200669"/>
            <a:ext cx="68185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 err="1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NuGet</a:t>
            </a:r>
            <a: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 Libraries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264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6128" b="25345"/>
          <a:stretch/>
        </p:blipFill>
        <p:spPr>
          <a:xfrm>
            <a:off x="1" y="0"/>
            <a:ext cx="579717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#5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180024" y="1402792"/>
            <a:ext cx="35016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err="1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NuGet</a:t>
            </a:r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 Libraries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09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 common code</a:t>
            </a:r>
          </a:p>
          <a:p>
            <a:pPr lvl="1"/>
            <a:r>
              <a:rPr lang="en-US" dirty="0" smtClean="0"/>
              <a:t>Including DALs</a:t>
            </a:r>
          </a:p>
          <a:p>
            <a:pPr lvl="1"/>
            <a:r>
              <a:rPr lang="en-US" dirty="0" smtClean="0"/>
              <a:t>Test it to death</a:t>
            </a:r>
          </a:p>
          <a:p>
            <a:pPr lvl="1"/>
            <a:endParaRPr lang="en-US" dirty="0"/>
          </a:p>
          <a:p>
            <a:r>
              <a:rPr lang="en-US" dirty="0" smtClean="0"/>
              <a:t>Extract APIs</a:t>
            </a:r>
          </a:p>
          <a:p>
            <a:pPr lvl="1"/>
            <a:r>
              <a:rPr lang="en-US" dirty="0" smtClean="0"/>
              <a:t>Provide clients</a:t>
            </a:r>
          </a:p>
          <a:p>
            <a:pPr lvl="1"/>
            <a:r>
              <a:rPr lang="en-US" dirty="0" smtClean="0"/>
              <a:t>Test it to death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#5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180024" y="1402792"/>
            <a:ext cx="35016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err="1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NuGet</a:t>
            </a:r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 Libraries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03084" y="4849812"/>
            <a:ext cx="6137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NuGet</a:t>
            </a:r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all the things!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561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863" y="2177668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#6</a:t>
            </a:r>
            <a:endParaRPr lang="en-GB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6900" y="3200669"/>
            <a:ext cx="449023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Tech Debt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215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#6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762117" y="1402792"/>
            <a:ext cx="23374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Tech Debt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39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6781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#6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762117" y="1402792"/>
            <a:ext cx="23374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Tech Debt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49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Understand your Tech Debt</a:t>
            </a:r>
          </a:p>
          <a:p>
            <a:pPr lvl="1"/>
            <a:r>
              <a:rPr lang="en-US" dirty="0" smtClean="0"/>
              <a:t>What are the real pain points?</a:t>
            </a:r>
          </a:p>
          <a:p>
            <a:endParaRPr lang="en-US" dirty="0" smtClean="0"/>
          </a:p>
          <a:p>
            <a:r>
              <a:rPr lang="en-US" dirty="0"/>
              <a:t>No-one else is likely to push for it!</a:t>
            </a:r>
          </a:p>
          <a:p>
            <a:endParaRPr lang="en-US" dirty="0" smtClean="0"/>
          </a:p>
          <a:p>
            <a:r>
              <a:rPr lang="en-US" dirty="0" smtClean="0"/>
              <a:t>Plan to reduce it</a:t>
            </a:r>
          </a:p>
          <a:p>
            <a:pPr lvl="1"/>
            <a:r>
              <a:rPr lang="en-US" dirty="0" smtClean="0"/>
              <a:t>Little &amp; Often</a:t>
            </a:r>
          </a:p>
          <a:p>
            <a:pPr lvl="1"/>
            <a:r>
              <a:rPr lang="en-US" dirty="0" smtClean="0"/>
              <a:t>Make your developers apply “Boy Scout” principle</a:t>
            </a:r>
          </a:p>
          <a:p>
            <a:pPr lvl="1"/>
            <a:r>
              <a:rPr lang="en-US" dirty="0" smtClean="0"/>
              <a:t>Get it right first time?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#6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762117" y="1402792"/>
            <a:ext cx="23374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Tech Debt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1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863" y="2177668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#7</a:t>
            </a:r>
            <a:endParaRPr lang="en-GB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90585" y="3200669"/>
            <a:ext cx="61628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MDDs &amp; POCs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952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#7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343958" y="1402792"/>
            <a:ext cx="31737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MDDs &amp; POCs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0" y="329467"/>
            <a:ext cx="4823012" cy="628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869" y="2663715"/>
            <a:ext cx="4563886" cy="3520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60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Use Mini Design Docs</a:t>
            </a:r>
          </a:p>
          <a:p>
            <a:pPr lvl="1"/>
            <a:r>
              <a:rPr lang="en-US" dirty="0" smtClean="0"/>
              <a:t>Clarity of purpose</a:t>
            </a:r>
          </a:p>
          <a:p>
            <a:pPr lvl="1"/>
            <a:r>
              <a:rPr lang="en-US" dirty="0" smtClean="0"/>
              <a:t>Discover Interactions</a:t>
            </a:r>
          </a:p>
          <a:p>
            <a:pPr lvl="1"/>
            <a:r>
              <a:rPr lang="en-US" dirty="0" smtClean="0"/>
              <a:t>Expose issues with planned implementation</a:t>
            </a:r>
          </a:p>
          <a:p>
            <a:pPr lvl="1"/>
            <a:r>
              <a:rPr lang="en-US" b="1" i="1" u="sng" dirty="0" smtClean="0"/>
              <a:t>LIMITED SCOPE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 Proofs-of-Concept</a:t>
            </a:r>
          </a:p>
          <a:p>
            <a:pPr lvl="1"/>
            <a:r>
              <a:rPr lang="en-US" dirty="0" smtClean="0"/>
              <a:t>Solve a real problem (not “Hello World”)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hared in source control</a:t>
            </a:r>
          </a:p>
          <a:p>
            <a:pPr lvl="2"/>
            <a:r>
              <a:rPr lang="en-US" dirty="0" smtClean="0"/>
              <a:t>$/Experiments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#7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343958" y="1402792"/>
            <a:ext cx="31737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MDDs &amp; POCs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97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657"/>
            <a:ext cx="9143999" cy="39187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 smtClean="0"/>
              <a:t>A Developer?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</a:t>
            </a:r>
            <a:r>
              <a:rPr lang="en-US" sz="3200" dirty="0" smtClean="0">
                <a:latin typeface="Braggadocio"/>
                <a:cs typeface="Braggadocio"/>
              </a:rPr>
              <a:t>Tech Lead</a:t>
            </a:r>
            <a:r>
              <a:rPr lang="en-US" sz="3200" dirty="0" smtClean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08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1"/>
            <a:ext cx="9144000" cy="391885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 smtClean="0"/>
              <a:t>A Project Manager?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38985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</a:t>
            </a:r>
            <a:r>
              <a:rPr lang="en-US" sz="3200" dirty="0" smtClean="0">
                <a:latin typeface="Braggadocio"/>
                <a:cs typeface="Braggadocio"/>
              </a:rPr>
              <a:t>Tech Lead</a:t>
            </a:r>
            <a:r>
              <a:rPr lang="en-US" sz="3200" dirty="0" smtClean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673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863" y="2177668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#8</a:t>
            </a:r>
            <a:endParaRPr lang="en-GB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37362" y="3200669"/>
            <a:ext cx="666931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Sprint Planning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99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#8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216269" y="1402792"/>
            <a:ext cx="3429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Sprint Planning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3424" y="329468"/>
            <a:ext cx="4114800" cy="4667250"/>
            <a:chOff x="273424" y="329468"/>
            <a:chExt cx="4114800" cy="46672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424" y="329468"/>
              <a:ext cx="4114800" cy="44831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1412" y="4628418"/>
              <a:ext cx="2032000" cy="3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07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Drive sprint planning</a:t>
            </a:r>
          </a:p>
          <a:p>
            <a:pPr lvl="1"/>
            <a:r>
              <a:rPr lang="en-US" dirty="0" smtClean="0"/>
              <a:t>“Help” your PM by</a:t>
            </a:r>
            <a:br>
              <a:rPr lang="en-US" dirty="0" smtClean="0"/>
            </a:br>
            <a:r>
              <a:rPr lang="en-US" dirty="0" smtClean="0"/>
              <a:t>editing stories / estimates</a:t>
            </a:r>
          </a:p>
          <a:p>
            <a:pPr lvl="1"/>
            <a:r>
              <a:rPr lang="en-US" dirty="0" smtClean="0"/>
              <a:t>Ask every member of the team</a:t>
            </a:r>
            <a:br>
              <a:rPr lang="en-US" dirty="0" smtClean="0"/>
            </a:br>
            <a:r>
              <a:rPr lang="en-US" dirty="0" smtClean="0"/>
              <a:t>to contribute</a:t>
            </a:r>
          </a:p>
          <a:p>
            <a:pPr lvl="1"/>
            <a:endParaRPr lang="en-US" dirty="0"/>
          </a:p>
          <a:p>
            <a:r>
              <a:rPr lang="en-US" dirty="0" smtClean="0"/>
              <a:t>Don’t underestimate</a:t>
            </a:r>
          </a:p>
          <a:p>
            <a:pPr lvl="1"/>
            <a:r>
              <a:rPr lang="en-US" dirty="0" smtClean="0"/>
              <a:t>Especially under pressure from management</a:t>
            </a:r>
          </a:p>
          <a:p>
            <a:pPr lvl="1"/>
            <a:r>
              <a:rPr lang="en-US" dirty="0" smtClean="0"/>
              <a:t>Justify estimates with rationales</a:t>
            </a:r>
          </a:p>
          <a:p>
            <a:pPr lvl="2"/>
            <a:r>
              <a:rPr lang="en-US" dirty="0" smtClean="0"/>
              <a:t>Expose hidden complexity with Persona-based stories.</a:t>
            </a:r>
          </a:p>
          <a:p>
            <a:pPr lvl="2"/>
            <a:endParaRPr lang="en-US" dirty="0"/>
          </a:p>
          <a:p>
            <a:r>
              <a:rPr lang="en-US" dirty="0" smtClean="0"/>
              <a:t>Change happens – live with it!</a:t>
            </a:r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#8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216269" y="1402792"/>
            <a:ext cx="3429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Sprint Planning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922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613"/>
            <a:ext cx="9144000" cy="389007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 smtClean="0"/>
              <a:t>A Product Owner?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</a:t>
            </a:r>
            <a:r>
              <a:rPr lang="en-US" sz="3200" dirty="0" smtClean="0">
                <a:latin typeface="Braggadocio"/>
                <a:cs typeface="Braggadocio"/>
              </a:rPr>
              <a:t>Tech Lead</a:t>
            </a:r>
            <a:r>
              <a:rPr lang="en-US" sz="3200" dirty="0" smtClean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615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7231" b="-37824"/>
          <a:stretch/>
        </p:blipFill>
        <p:spPr>
          <a:xfrm>
            <a:off x="-913" y="1494000"/>
            <a:ext cx="9144913" cy="612720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355946"/>
            <a:ext cx="8229600" cy="577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Available?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</a:t>
            </a:r>
            <a:r>
              <a:rPr lang="en-US" sz="3200" dirty="0" smtClean="0">
                <a:latin typeface="Braggadocio"/>
                <a:cs typeface="Braggadocio"/>
              </a:rPr>
              <a:t>Tech Lead</a:t>
            </a:r>
            <a:r>
              <a:rPr lang="en-US" sz="3200" dirty="0" smtClean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606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863" y="2177668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#8</a:t>
            </a:r>
            <a:endParaRPr lang="en-GB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4586" y="3200669"/>
            <a:ext cx="7234874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Listen, Appraise, </a:t>
            </a:r>
            <a:b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</a:br>
            <a: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Decide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916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door policy</a:t>
            </a:r>
          </a:p>
          <a:p>
            <a:pPr lvl="1"/>
            <a:r>
              <a:rPr lang="en-US" dirty="0" smtClean="0"/>
              <a:t>Always be ready to take the </a:t>
            </a:r>
            <a:br>
              <a:rPr lang="en-US" dirty="0" smtClean="0"/>
            </a:br>
            <a:r>
              <a:rPr lang="en-US" dirty="0" smtClean="0"/>
              <a:t>headphones off 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 stupid questions</a:t>
            </a:r>
          </a:p>
          <a:p>
            <a:pPr lvl="1"/>
            <a:r>
              <a:rPr lang="en-US" dirty="0" smtClean="0"/>
              <a:t>Just ones that need answers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Be ready to discuss</a:t>
            </a:r>
          </a:p>
          <a:p>
            <a:pPr lvl="1"/>
            <a:r>
              <a:rPr lang="en-US" dirty="0" smtClean="0"/>
              <a:t>Especially if the issue is contentious</a:t>
            </a:r>
          </a:p>
          <a:p>
            <a:pPr lvl="1"/>
            <a:endParaRPr lang="en-US" dirty="0"/>
          </a:p>
          <a:p>
            <a:r>
              <a:rPr lang="en-US" dirty="0" smtClean="0"/>
              <a:t>Be objective…</a:t>
            </a:r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#9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320598" y="1489394"/>
            <a:ext cx="370977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Listen, Appraise,</a:t>
            </a:r>
            <a:b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</a:br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Decide 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570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You’re </a:t>
            </a:r>
            <a:r>
              <a:rPr lang="en-US" b="1" i="1" u="sng" dirty="0" smtClean="0"/>
              <a:t>not</a:t>
            </a:r>
            <a:r>
              <a:rPr lang="en-US" dirty="0" smtClean="0"/>
              <a:t> always right!</a:t>
            </a:r>
          </a:p>
          <a:p>
            <a:pPr lvl="1"/>
            <a:r>
              <a:rPr lang="en-US" dirty="0" smtClean="0"/>
              <a:t>(just mostly always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Team involvement in process</a:t>
            </a:r>
          </a:p>
          <a:p>
            <a:pPr lvl="1"/>
            <a:r>
              <a:rPr lang="en-US" dirty="0" smtClean="0"/>
              <a:t>Get agreement wherever possible</a:t>
            </a:r>
          </a:p>
          <a:p>
            <a:pPr lvl="1"/>
            <a:r>
              <a:rPr lang="en-US" dirty="0" smtClean="0"/>
              <a:t>Decide on one approach where needed</a:t>
            </a:r>
          </a:p>
          <a:p>
            <a:pPr lvl="1"/>
            <a:r>
              <a:rPr lang="en-US" dirty="0" smtClean="0"/>
              <a:t>Don’t let your team work without guidance</a:t>
            </a:r>
          </a:p>
          <a:p>
            <a:endParaRPr lang="en-US" dirty="0"/>
          </a:p>
          <a:p>
            <a:r>
              <a:rPr lang="en-US" dirty="0" smtClean="0"/>
              <a:t>Follow through on decisions</a:t>
            </a:r>
          </a:p>
          <a:p>
            <a:pPr lvl="1"/>
            <a:r>
              <a:rPr lang="en-US" dirty="0" smtClean="0"/>
              <a:t>Un-making is not allowed!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#9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320598" y="1489394"/>
            <a:ext cx="370977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Listen, Appraise,</a:t>
            </a:r>
            <a:b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</a:br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Decide 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0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034" t="24497" r="-284" b="19287"/>
          <a:stretch/>
        </p:blipFill>
        <p:spPr>
          <a:xfrm>
            <a:off x="0" y="1490400"/>
            <a:ext cx="9190800" cy="3884400"/>
          </a:xfrm>
          <a:prstGeom prst="rect">
            <a:avLst/>
          </a:prstGeom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457200" y="355946"/>
            <a:ext cx="8229600" cy="577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A Mentor?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</a:t>
            </a:r>
            <a:r>
              <a:rPr lang="en-US" sz="3200" dirty="0" smtClean="0">
                <a:latin typeface="Braggadocio"/>
                <a:cs typeface="Braggadocio"/>
              </a:rPr>
              <a:t>Tech Lead</a:t>
            </a:r>
            <a:r>
              <a:rPr lang="en-US" sz="3200" dirty="0" smtClean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49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863" y="2177668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</a:t>
            </a:r>
            <a:endParaRPr lang="en-GB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7198" y="3200669"/>
            <a:ext cx="762961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Coding Standards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1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863" y="2177668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#10</a:t>
            </a:r>
            <a:endParaRPr lang="en-GB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157" y="3200669"/>
            <a:ext cx="822773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Learning &amp; Sharing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76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7074">
            <a:off x="856547" y="3236138"/>
            <a:ext cx="5833752" cy="1236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0007">
            <a:off x="334287" y="769481"/>
            <a:ext cx="6136513" cy="15124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6035043" y="778626"/>
            <a:ext cx="29725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#10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4825139" y="1402792"/>
            <a:ext cx="42114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Learning &amp; Sharing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7048">
            <a:off x="6822843" y="2997611"/>
            <a:ext cx="1641797" cy="3576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69" y="4392706"/>
            <a:ext cx="2182506" cy="21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4932" b="15382"/>
          <a:stretch/>
        </p:blipFill>
        <p:spPr>
          <a:xfrm>
            <a:off x="971176" y="2215567"/>
            <a:ext cx="7007412" cy="310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 rot="1292857">
            <a:off x="6035043" y="778626"/>
            <a:ext cx="29725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#10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4825139" y="1402792"/>
            <a:ext cx="42114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Learning &amp; Sharing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045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Learn something new</a:t>
            </a:r>
          </a:p>
          <a:p>
            <a:pPr lvl="1"/>
            <a:r>
              <a:rPr lang="en-US" b="1" dirty="0" smtClean="0"/>
              <a:t>Every Day</a:t>
            </a:r>
          </a:p>
          <a:p>
            <a:pPr lvl="1"/>
            <a:r>
              <a:rPr lang="en-US" dirty="0" smtClean="0"/>
              <a:t>Twitter / MSDN / </a:t>
            </a:r>
            <a:r>
              <a:rPr lang="en-US" dirty="0" err="1" smtClean="0"/>
              <a:t>Pluralsight</a:t>
            </a:r>
            <a:endParaRPr lang="en-US" dirty="0" smtClean="0"/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Alcock’s</a:t>
            </a:r>
            <a:r>
              <a:rPr lang="en-US" dirty="0" smtClean="0"/>
              <a:t> “Morning Brew”</a:t>
            </a:r>
          </a:p>
          <a:p>
            <a:pPr lvl="1"/>
            <a:endParaRPr lang="en-US" dirty="0"/>
          </a:p>
          <a:p>
            <a:r>
              <a:rPr lang="en-US" dirty="0" smtClean="0"/>
              <a:t>Share something new</a:t>
            </a:r>
          </a:p>
          <a:p>
            <a:pPr lvl="1"/>
            <a:r>
              <a:rPr lang="en-US" b="1" dirty="0" smtClean="0"/>
              <a:t>Every Day</a:t>
            </a:r>
          </a:p>
          <a:p>
            <a:pPr lvl="1"/>
            <a:r>
              <a:rPr lang="en-US" dirty="0" smtClean="0"/>
              <a:t>Mentoring / Pairing</a:t>
            </a:r>
          </a:p>
          <a:p>
            <a:pPr lvl="1"/>
            <a:r>
              <a:rPr lang="en-US" dirty="0" err="1" smtClean="0"/>
              <a:t>TechTalks</a:t>
            </a:r>
            <a:r>
              <a:rPr lang="en-US" dirty="0" smtClean="0"/>
              <a:t> / Open Forum Reviews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And DDD Presentations!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6035043" y="778626"/>
            <a:ext cx="29725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#10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4825139" y="1402792"/>
            <a:ext cx="42114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Learning &amp; Sharing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80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 – Have Coding Standards</a:t>
            </a:r>
          </a:p>
          <a:p>
            <a:r>
              <a:rPr lang="en-US" sz="4400" dirty="0"/>
              <a:t>2</a:t>
            </a:r>
            <a:r>
              <a:rPr lang="en-US" sz="4400" dirty="0" smtClean="0"/>
              <a:t> – Have Process &amp; Automation</a:t>
            </a:r>
          </a:p>
          <a:p>
            <a:r>
              <a:rPr lang="en-US" sz="4400" dirty="0"/>
              <a:t>3</a:t>
            </a:r>
            <a:r>
              <a:rPr lang="en-US" sz="4400" dirty="0" smtClean="0"/>
              <a:t> – Use Personas</a:t>
            </a:r>
          </a:p>
          <a:p>
            <a:r>
              <a:rPr lang="en-US" sz="4400" dirty="0"/>
              <a:t>4</a:t>
            </a:r>
            <a:r>
              <a:rPr lang="en-US" sz="4400" dirty="0" smtClean="0"/>
              <a:t> – Use Sketches</a:t>
            </a:r>
          </a:p>
          <a:p>
            <a:r>
              <a:rPr lang="en-US" sz="4400" dirty="0" smtClean="0"/>
              <a:t>5 – </a:t>
            </a:r>
            <a:r>
              <a:rPr lang="en-US" sz="4400" dirty="0" err="1" smtClean="0"/>
              <a:t>NuGet</a:t>
            </a:r>
            <a:r>
              <a:rPr lang="en-US" sz="4400" dirty="0" smtClean="0"/>
              <a:t> all the things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455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6 – Handle Tech Debt</a:t>
            </a:r>
          </a:p>
          <a:p>
            <a:r>
              <a:rPr lang="en-US" sz="4400" dirty="0" smtClean="0"/>
              <a:t>7 – Use MDDs &amp; POCs</a:t>
            </a:r>
          </a:p>
          <a:p>
            <a:r>
              <a:rPr lang="en-US" sz="4400" dirty="0" smtClean="0"/>
              <a:t>8 </a:t>
            </a:r>
            <a:r>
              <a:rPr lang="en-US" sz="4400" dirty="0"/>
              <a:t>– Drive Sprint </a:t>
            </a:r>
            <a:r>
              <a:rPr lang="en-US" sz="4400" dirty="0" smtClean="0"/>
              <a:t>Planning</a:t>
            </a:r>
          </a:p>
          <a:p>
            <a:r>
              <a:rPr lang="en-US" sz="4400" dirty="0" smtClean="0"/>
              <a:t>9 – </a:t>
            </a:r>
            <a:r>
              <a:rPr lang="en-US" sz="4400" dirty="0"/>
              <a:t>Listen, Appraise &amp; Decide</a:t>
            </a:r>
            <a:endParaRPr lang="en-US" sz="4400" dirty="0" smtClean="0"/>
          </a:p>
          <a:p>
            <a:r>
              <a:rPr lang="en-US" sz="4400" dirty="0" smtClean="0"/>
              <a:t>10 – Learn &amp; Share Continually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9156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457651">
            <a:off x="2511466" y="402572"/>
            <a:ext cx="1443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11 X</a:t>
            </a:r>
            <a:endParaRPr lang="en-GB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9959" y="2632694"/>
            <a:ext cx="668409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8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Be Confident!</a:t>
            </a:r>
            <a:endParaRPr lang="en-GB" sz="8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21074" y="4780084"/>
            <a:ext cx="2865726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Wear the </a:t>
            </a:r>
          </a:p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T-Shirt!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57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777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9968607">
            <a:off x="242477" y="480578"/>
            <a:ext cx="2865726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Wear the </a:t>
            </a:r>
          </a:p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T-Shirt!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292857">
            <a:off x="6035043" y="778626"/>
            <a:ext cx="29725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#11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279978">
            <a:off x="5804579" y="1539184"/>
            <a:ext cx="29398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Be Confident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1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5781259" y="6413753"/>
            <a:ext cx="3180509" cy="339152"/>
          </a:xfrm>
        </p:spPr>
        <p:txBody>
          <a:bodyPr>
            <a:normAutofit fontScale="32500" lnSpcReduction="20000"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teespring.com</a:t>
            </a:r>
            <a:r>
              <a:rPr lang="en-US" dirty="0" smtClean="0"/>
              <a:t>/</a:t>
            </a:r>
            <a:r>
              <a:rPr lang="en-US" dirty="0" err="1" smtClean="0"/>
              <a:t>bamftechnicallead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7777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9968607">
            <a:off x="242477" y="480578"/>
            <a:ext cx="2865726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Wear the </a:t>
            </a:r>
          </a:p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T-Shirt!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292857">
            <a:off x="6035043" y="778626"/>
            <a:ext cx="29725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#11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 rot="1279978">
            <a:off x="5804579" y="1539184"/>
            <a:ext cx="29398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Be Confident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123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8600"/>
            <a:ext cx="9144000" cy="385762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 smtClean="0"/>
              <a:t>A Badass.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</a:t>
            </a:r>
            <a:r>
              <a:rPr lang="en-US" sz="3200" dirty="0" smtClean="0">
                <a:latin typeface="Braggadocio"/>
                <a:cs typeface="Braggadocio"/>
              </a:rPr>
              <a:t>Tech Lead</a:t>
            </a:r>
            <a:r>
              <a:rPr lang="en-US" sz="3200" dirty="0" smtClean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469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Agree them!</a:t>
            </a:r>
          </a:p>
          <a:p>
            <a:endParaRPr lang="en-US" dirty="0" smtClean="0"/>
          </a:p>
          <a:p>
            <a:r>
              <a:rPr lang="en-US" dirty="0"/>
              <a:t>Document them!</a:t>
            </a:r>
          </a:p>
          <a:p>
            <a:pPr lvl="1"/>
            <a:r>
              <a:rPr lang="en-US" dirty="0" smtClean="0"/>
              <a:t>Development handbook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Enforce them!</a:t>
            </a:r>
          </a:p>
          <a:p>
            <a:pPr lvl="1"/>
            <a:r>
              <a:rPr lang="en-US" dirty="0" smtClean="0"/>
              <a:t>Code Reviews</a:t>
            </a:r>
          </a:p>
          <a:p>
            <a:pPr lvl="1"/>
            <a:r>
              <a:rPr lang="en-US" dirty="0" err="1" smtClean="0"/>
              <a:t>StyleCop</a:t>
            </a:r>
            <a:r>
              <a:rPr lang="en-US" dirty="0" smtClean="0"/>
              <a:t> / </a:t>
            </a:r>
            <a:r>
              <a:rPr lang="en-US" dirty="0" err="1" smtClean="0"/>
              <a:t>FxCop</a:t>
            </a:r>
            <a:r>
              <a:rPr lang="en-US" dirty="0" smtClean="0"/>
              <a:t> / </a:t>
            </a:r>
            <a:r>
              <a:rPr lang="en-US" dirty="0" err="1" smtClean="0"/>
              <a:t>NDepend</a:t>
            </a:r>
            <a:endParaRPr lang="en-US" dirty="0" smtClean="0"/>
          </a:p>
          <a:p>
            <a:pPr lvl="1"/>
            <a:r>
              <a:rPr lang="en-US" dirty="0" smtClean="0"/>
              <a:t>Break the build!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#1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5241954" y="1586618"/>
            <a:ext cx="39071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Coding Standards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89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75683" y="-961021"/>
            <a:ext cx="4947098" cy="77251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9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venir Black Oblique"/>
                <a:cs typeface="Avenir Black Oblique"/>
              </a:rPr>
              <a:t>?</a:t>
            </a:r>
            <a:endParaRPr lang="en-GB" sz="49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venir Black Oblique"/>
              <a:cs typeface="Avenir Black Oblique"/>
            </a:endParaRPr>
          </a:p>
        </p:txBody>
      </p:sp>
    </p:spTree>
    <p:extLst>
      <p:ext uri="{BB962C8B-B14F-4D97-AF65-F5344CB8AC3E}">
        <p14:creationId xmlns:p14="http://schemas.microsoft.com/office/powerpoint/2010/main" val="345661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0511"/>
            <a:ext cx="7772400" cy="3119940"/>
          </a:xfrm>
        </p:spPr>
        <p:txBody>
          <a:bodyPr>
            <a:normAutofit/>
          </a:bodyPr>
          <a:lstStyle/>
          <a:p>
            <a:r>
              <a:rPr lang="en-US" dirty="0" smtClean="0"/>
              <a:t>So you want to be a </a:t>
            </a:r>
            <a:br>
              <a:rPr lang="en-US" dirty="0" smtClean="0"/>
            </a:br>
            <a:r>
              <a:rPr lang="en-US" sz="6600" dirty="0" smtClean="0">
                <a:latin typeface="Braggadocio"/>
                <a:cs typeface="Braggadocio"/>
              </a:rPr>
              <a:t>Tech Lead</a:t>
            </a:r>
            <a:r>
              <a:rPr lang="en-US" sz="5300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US" sz="4500" dirty="0" smtClean="0"/>
              <a:t>10 things you need to do.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Joel Hammond-Turner</a:t>
            </a:r>
            <a:br>
              <a:rPr lang="en-US" dirty="0" smtClean="0"/>
            </a:br>
            <a:r>
              <a:rPr lang="en-US" sz="1700" dirty="0" smtClean="0"/>
              <a:t>e: </a:t>
            </a:r>
            <a:r>
              <a:rPr lang="en-US" sz="1700" dirty="0" err="1" smtClean="0"/>
              <a:t>joel@hammond-turner.org.uk</a:t>
            </a: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dirty="0" smtClean="0"/>
              <a:t>w: </a:t>
            </a:r>
            <a:r>
              <a:rPr lang="en-US" sz="1700" dirty="0" err="1" smtClean="0"/>
              <a:t>www.hammond-turner.org.uk</a:t>
            </a: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dirty="0" smtClean="0"/>
              <a:t>t: @</a:t>
            </a:r>
            <a:r>
              <a:rPr lang="en-US" sz="1700" dirty="0" err="1" smtClean="0"/>
              <a:t>Rammesses</a:t>
            </a:r>
            <a:r>
              <a:rPr lang="en-US" sz="1700" dirty="0" smtClean="0"/>
              <a:t/>
            </a:r>
            <a:br>
              <a:rPr lang="en-US" sz="1700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457651">
            <a:off x="3049044" y="3716279"/>
            <a:ext cx="10305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11 X</a:t>
            </a:r>
            <a:endParaRPr lang="en-GB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9" y="5923663"/>
            <a:ext cx="3333376" cy="63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1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480511"/>
            <a:ext cx="7772400" cy="57828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10 things…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863" y="2177668"/>
            <a:ext cx="85522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#2</a:t>
            </a:r>
            <a:endParaRPr lang="en-GB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8889" y="3200669"/>
            <a:ext cx="876624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Process Automation</a:t>
            </a:r>
            <a:endParaRPr lang="en-GB" sz="8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866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6" y="1587632"/>
            <a:ext cx="6438558" cy="4941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#2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4693110" y="1402792"/>
            <a:ext cx="44754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Process Automation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11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Tech Lead responsibility</a:t>
            </a:r>
          </a:p>
          <a:p>
            <a:pPr lvl="1"/>
            <a:r>
              <a:rPr lang="en-US" dirty="0" smtClean="0"/>
              <a:t>From the start</a:t>
            </a:r>
          </a:p>
          <a:p>
            <a:pPr lvl="1"/>
            <a:r>
              <a:rPr lang="en-US" dirty="0" smtClean="0"/>
              <a:t>Constantly Maintained</a:t>
            </a:r>
          </a:p>
          <a:p>
            <a:pPr lvl="2"/>
            <a:r>
              <a:rPr lang="en-US" dirty="0" smtClean="0"/>
              <a:t>Broken builds / failing tests are not acceptable</a:t>
            </a:r>
          </a:p>
          <a:p>
            <a:pPr lvl="1"/>
            <a:endParaRPr lang="en-US" dirty="0"/>
          </a:p>
          <a:p>
            <a:r>
              <a:rPr lang="en-US" dirty="0" smtClean="0"/>
              <a:t>Release Management</a:t>
            </a:r>
          </a:p>
          <a:p>
            <a:pPr lvl="1"/>
            <a:r>
              <a:rPr lang="en-US" dirty="0" err="1" smtClean="0"/>
              <a:t>OctopusDeploy</a:t>
            </a:r>
            <a:endParaRPr lang="en-US" dirty="0" smtClean="0"/>
          </a:p>
          <a:p>
            <a:pPr lvl="2"/>
            <a:r>
              <a:rPr lang="en-US" dirty="0"/>
              <a:t>One-</a:t>
            </a:r>
            <a:r>
              <a:rPr lang="en-US" dirty="0" smtClean="0"/>
              <a:t>click</a:t>
            </a:r>
          </a:p>
          <a:p>
            <a:pPr lvl="2"/>
            <a:r>
              <a:rPr lang="en-US" dirty="0" smtClean="0"/>
              <a:t>Desktop builds are evil</a:t>
            </a:r>
          </a:p>
          <a:p>
            <a:pPr lvl="1"/>
            <a:r>
              <a:rPr lang="en-US" dirty="0" smtClean="0"/>
              <a:t>DBs are STILL a problem.</a:t>
            </a:r>
          </a:p>
          <a:p>
            <a:pPr lvl="2"/>
            <a:r>
              <a:rPr lang="en-US" dirty="0" err="1" smtClean="0"/>
              <a:t>Redgate</a:t>
            </a:r>
            <a:r>
              <a:rPr lang="en-US" dirty="0" smtClean="0"/>
              <a:t>  &amp;  </a:t>
            </a:r>
            <a:r>
              <a:rPr lang="en-US" dirty="0" err="1" smtClean="0"/>
              <a:t>OctopusDeploy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292857">
            <a:off x="6210534" y="778626"/>
            <a:ext cx="2621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Thing #2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279978">
            <a:off x="4693110" y="1402792"/>
            <a:ext cx="44754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Process Automation</a:t>
            </a:r>
            <a:endParaRPr lang="en-GB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971" y="5296182"/>
            <a:ext cx="1277226" cy="82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499"/>
            <a:ext cx="9144000" cy="391885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dirty="0" smtClean="0"/>
              <a:t>A Business Analyst?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31288"/>
            <a:ext cx="4451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</a:t>
            </a:r>
            <a:r>
              <a:rPr lang="en-US" sz="3200" dirty="0" smtClean="0">
                <a:latin typeface="Braggadocio"/>
                <a:cs typeface="Braggadocio"/>
              </a:rPr>
              <a:t>Tech Lead</a:t>
            </a:r>
            <a:r>
              <a:rPr lang="en-US" sz="3200" dirty="0" smtClean="0"/>
              <a:t> is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089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15415</TotalTime>
  <Words>1365</Words>
  <Application>Microsoft Macintosh PowerPoint</Application>
  <PresentationFormat>On-screen Show (4:3)</PresentationFormat>
  <Paragraphs>517</Paragraphs>
  <Slides>51</Slides>
  <Notes>31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So you want to be a  Tech Lead?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things…</vt:lpstr>
      <vt:lpstr>10 things…</vt:lpstr>
      <vt:lpstr>10 things…</vt:lpstr>
      <vt:lpstr>PowerPoint Presentation</vt:lpstr>
      <vt:lpstr>PowerPoint Presentation</vt:lpstr>
      <vt:lpstr>PowerPoint Presentation</vt:lpstr>
      <vt:lpstr>Questions?</vt:lpstr>
      <vt:lpstr>So you want to be a  Tech Lead?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Hammond-Turner</dc:creator>
  <cp:lastModifiedBy>Joel Hammond-Turner</cp:lastModifiedBy>
  <cp:revision>78</cp:revision>
  <cp:lastPrinted>2014-09-04T20:07:32Z</cp:lastPrinted>
  <dcterms:created xsi:type="dcterms:W3CDTF">2014-08-11T21:09:20Z</dcterms:created>
  <dcterms:modified xsi:type="dcterms:W3CDTF">2014-10-21T07:28:11Z</dcterms:modified>
</cp:coreProperties>
</file>